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60"/>
  </p:notesMasterIdLst>
  <p:handoutMasterIdLst>
    <p:handoutMasterId r:id="rId61"/>
  </p:handoutMasterIdLst>
  <p:sldIdLst>
    <p:sldId id="288" r:id="rId2"/>
    <p:sldId id="619" r:id="rId3"/>
    <p:sldId id="630" r:id="rId4"/>
    <p:sldId id="668" r:id="rId5"/>
    <p:sldId id="669" r:id="rId6"/>
    <p:sldId id="670" r:id="rId7"/>
    <p:sldId id="671" r:id="rId8"/>
    <p:sldId id="672" r:id="rId9"/>
    <p:sldId id="673" r:id="rId10"/>
    <p:sldId id="674" r:id="rId11"/>
    <p:sldId id="675" r:id="rId12"/>
    <p:sldId id="676" r:id="rId13"/>
    <p:sldId id="677" r:id="rId14"/>
    <p:sldId id="678" r:id="rId15"/>
    <p:sldId id="679" r:id="rId16"/>
    <p:sldId id="680" r:id="rId17"/>
    <p:sldId id="681" r:id="rId18"/>
    <p:sldId id="682" r:id="rId19"/>
    <p:sldId id="683" r:id="rId20"/>
    <p:sldId id="684" r:id="rId21"/>
    <p:sldId id="685" r:id="rId22"/>
    <p:sldId id="686" r:id="rId23"/>
    <p:sldId id="687" r:id="rId24"/>
    <p:sldId id="688" r:id="rId25"/>
    <p:sldId id="693" r:id="rId26"/>
    <p:sldId id="689" r:id="rId27"/>
    <p:sldId id="690" r:id="rId28"/>
    <p:sldId id="691" r:id="rId29"/>
    <p:sldId id="694" r:id="rId30"/>
    <p:sldId id="695" r:id="rId31"/>
    <p:sldId id="696" r:id="rId32"/>
    <p:sldId id="697" r:id="rId33"/>
    <p:sldId id="698" r:id="rId34"/>
    <p:sldId id="699" r:id="rId35"/>
    <p:sldId id="700" r:id="rId36"/>
    <p:sldId id="706" r:id="rId37"/>
    <p:sldId id="707" r:id="rId38"/>
    <p:sldId id="701" r:id="rId39"/>
    <p:sldId id="702" r:id="rId40"/>
    <p:sldId id="703" r:id="rId41"/>
    <p:sldId id="704" r:id="rId42"/>
    <p:sldId id="705" r:id="rId43"/>
    <p:sldId id="708" r:id="rId44"/>
    <p:sldId id="709" r:id="rId45"/>
    <p:sldId id="710" r:id="rId46"/>
    <p:sldId id="711" r:id="rId47"/>
    <p:sldId id="712" r:id="rId48"/>
    <p:sldId id="713" r:id="rId49"/>
    <p:sldId id="714" r:id="rId50"/>
    <p:sldId id="715" r:id="rId51"/>
    <p:sldId id="716" r:id="rId52"/>
    <p:sldId id="717" r:id="rId53"/>
    <p:sldId id="718" r:id="rId54"/>
    <p:sldId id="719" r:id="rId55"/>
    <p:sldId id="720" r:id="rId56"/>
    <p:sldId id="723" r:id="rId57"/>
    <p:sldId id="724" r:id="rId58"/>
    <p:sldId id="721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4EE"/>
    <a:srgbClr val="60A6E4"/>
    <a:srgbClr val="41CC29"/>
    <a:srgbClr val="4CC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 autoAdjust="0"/>
    <p:restoredTop sz="94600" autoAdjust="0"/>
  </p:normalViewPr>
  <p:slideViewPr>
    <p:cSldViewPr snapToGrid="0">
      <p:cViewPr varScale="1">
        <p:scale>
          <a:sx n="109" d="100"/>
          <a:sy n="109" d="100"/>
        </p:scale>
        <p:origin x="2142" y="102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13668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 smtClean="0">
                <a:ea typeface="굴림" charset="-127"/>
              </a:rPr>
              <a:t> / 60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8" r:id="rId10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developer.android.com/reference/packages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 smtClean="0"/>
              <a:t>Chapter04</a:t>
            </a:r>
            <a:br>
              <a:rPr lang="en-US" altLang="ko-KR" sz="4000" dirty="0" smtClean="0"/>
            </a:br>
            <a:r>
              <a:rPr lang="ko-KR" altLang="en-US" sz="4000" dirty="0" smtClean="0"/>
              <a:t>기본 </a:t>
            </a:r>
            <a:r>
              <a:rPr lang="ko-KR" altLang="en-US" sz="4000" dirty="0" err="1"/>
              <a:t>위젯</a:t>
            </a:r>
            <a:r>
              <a:rPr lang="ko-KR" altLang="en-US" sz="4000" dirty="0"/>
              <a:t> </a:t>
            </a:r>
            <a:r>
              <a:rPr lang="ko-KR" altLang="en-US" sz="4000" dirty="0" smtClean="0"/>
              <a:t>익히기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속성은 모든 </a:t>
            </a:r>
            <a:r>
              <a:rPr lang="ko-KR" altLang="en-US" dirty="0" err="1"/>
              <a:t>위젯의</a:t>
            </a:r>
            <a:r>
              <a:rPr lang="ko-KR" altLang="en-US" dirty="0"/>
              <a:t> 아이디를 나타냄</a:t>
            </a:r>
          </a:p>
          <a:p>
            <a:pPr lvl="1"/>
            <a:r>
              <a:rPr lang="en-US" altLang="ko-KR" dirty="0"/>
              <a:t>Java </a:t>
            </a:r>
            <a:r>
              <a:rPr lang="ko-KR" altLang="en-US" dirty="0"/>
              <a:t>코드에서 </a:t>
            </a:r>
            <a:r>
              <a:rPr lang="ko-KR" altLang="en-US" dirty="0" err="1"/>
              <a:t>위젯에</a:t>
            </a:r>
            <a:r>
              <a:rPr lang="ko-KR" altLang="en-US" dirty="0"/>
              <a:t> 접근할 때 </a:t>
            </a:r>
            <a:r>
              <a:rPr lang="en-US" altLang="ko-KR" dirty="0"/>
              <a:t>id </a:t>
            </a:r>
            <a:r>
              <a:rPr lang="ko-KR" altLang="en-US" dirty="0"/>
              <a:t>속성에 지정한 </a:t>
            </a:r>
            <a:r>
              <a:rPr lang="ko-KR" altLang="en-US" dirty="0" smtClean="0"/>
              <a:t>아이디 </a:t>
            </a:r>
            <a:r>
              <a:rPr lang="ko-KR" altLang="en-US" dirty="0"/>
              <a:t>사용</a:t>
            </a:r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속성은 </a:t>
            </a:r>
            <a:r>
              <a:rPr lang="ko-KR" altLang="en-US" dirty="0" err="1"/>
              <a:t>위젯에</a:t>
            </a:r>
            <a:r>
              <a:rPr lang="ko-KR" altLang="en-US" dirty="0"/>
              <a:t> 아이디를 새로 부여하는 개념이므로 “</a:t>
            </a:r>
            <a:r>
              <a:rPr lang="en-US" altLang="ko-KR" dirty="0"/>
              <a:t>@+id/” </a:t>
            </a:r>
            <a:r>
              <a:rPr lang="ko-KR" altLang="en-US" dirty="0"/>
              <a:t>형식으로 지정</a:t>
            </a:r>
          </a:p>
          <a:p>
            <a:pPr lvl="1"/>
            <a:r>
              <a:rPr lang="en-US" altLang="ko-KR" dirty="0"/>
              <a:t>/ </a:t>
            </a:r>
            <a:r>
              <a:rPr lang="ko-KR" altLang="en-US" dirty="0"/>
              <a:t>다음에는 새로 지정할 </a:t>
            </a:r>
            <a:r>
              <a:rPr lang="en-US" altLang="ko-KR" dirty="0"/>
              <a:t>id</a:t>
            </a:r>
            <a:r>
              <a:rPr lang="ko-KR" altLang="en-US" dirty="0"/>
              <a:t>를 적음</a:t>
            </a:r>
          </a:p>
          <a:p>
            <a:pPr lvl="1"/>
            <a:r>
              <a:rPr lang="en-US" altLang="ko-KR" b="1" dirty="0" smtClean="0"/>
              <a:t>⇒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android:id</a:t>
            </a:r>
            <a:r>
              <a:rPr lang="en-US" altLang="ko-KR" dirty="0"/>
              <a:t>=“@+id/btn1”</a:t>
            </a:r>
            <a:r>
              <a:rPr lang="ko-KR" altLang="en-US" dirty="0"/>
              <a:t>의 </a:t>
            </a:r>
            <a:r>
              <a:rPr lang="ko-KR" altLang="en-US" dirty="0" smtClean="0"/>
              <a:t>의미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버튼 </a:t>
            </a:r>
            <a:r>
              <a:rPr lang="ko-KR" altLang="en-US" dirty="0" err="1"/>
              <a:t>위젯의</a:t>
            </a:r>
            <a:r>
              <a:rPr lang="ko-KR" altLang="en-US" dirty="0"/>
              <a:t> 아이디를 </a:t>
            </a:r>
            <a:r>
              <a:rPr lang="en-US" altLang="ko-KR" dirty="0"/>
              <a:t>btn1</a:t>
            </a:r>
            <a:r>
              <a:rPr lang="ko-KR" altLang="en-US" dirty="0"/>
              <a:t>로 부여한 것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1" descr="스크린샷 2019-02-04 오전 12.41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39" y="3501789"/>
            <a:ext cx="8304373" cy="725516"/>
          </a:xfrm>
          <a:prstGeom prst="rect">
            <a:avLst/>
          </a:prstGeom>
        </p:spPr>
      </p:pic>
      <p:pic>
        <p:nvPicPr>
          <p:cNvPr id="6" name="Picture 2" descr="스크린샷 2019-02-04 오전 12.41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7" y="4365192"/>
            <a:ext cx="8321082" cy="1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83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pic>
        <p:nvPicPr>
          <p:cNvPr id="4" name="Picture 2" descr="스크린샷 2019-02-04 오전 12.4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60" y="1067271"/>
            <a:ext cx="6893743" cy="49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layout_width</a:t>
            </a:r>
            <a:r>
              <a:rPr lang="en-US" altLang="ko-KR" dirty="0"/>
              <a:t>, </a:t>
            </a:r>
            <a:r>
              <a:rPr lang="en-US" altLang="ko-KR" dirty="0" err="1"/>
              <a:t>layout_height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 err="1"/>
              <a:t>match_parent</a:t>
            </a:r>
            <a:r>
              <a:rPr lang="en-US" altLang="ko-KR" dirty="0"/>
              <a:t> : </a:t>
            </a:r>
            <a:r>
              <a:rPr lang="ko-KR" altLang="en-US" dirty="0"/>
              <a:t>자신의 부모</a:t>
            </a:r>
            <a:r>
              <a:rPr lang="en-US" altLang="ko-KR" dirty="0"/>
              <a:t>(</a:t>
            </a:r>
            <a:r>
              <a:rPr lang="ko-KR" altLang="en-US" dirty="0"/>
              <a:t>대개는 레이아웃</a:t>
            </a:r>
            <a:r>
              <a:rPr lang="en-US" altLang="ko-KR" dirty="0"/>
              <a:t>)</a:t>
            </a:r>
            <a:r>
              <a:rPr lang="ko-KR" altLang="en-US" dirty="0"/>
              <a:t>에 폭이나 높이를 </a:t>
            </a:r>
            <a:r>
              <a:rPr lang="ko-KR" altLang="en-US" dirty="0" smtClean="0"/>
              <a:t>맞춤</a:t>
            </a:r>
            <a:endParaRPr lang="ko-KR" altLang="en-US" dirty="0"/>
          </a:p>
          <a:p>
            <a:pPr lvl="1"/>
            <a:r>
              <a:rPr lang="en-US" altLang="ko-KR" dirty="0" err="1"/>
              <a:t>wrap_content</a:t>
            </a:r>
            <a:r>
              <a:rPr lang="en-US" altLang="ko-KR" dirty="0"/>
              <a:t> : </a:t>
            </a:r>
            <a:r>
              <a:rPr lang="ko-KR" altLang="en-US" dirty="0"/>
              <a:t>자신의 폭이나 높이를 자신 안의 글자가 들어갈 </a:t>
            </a:r>
            <a:r>
              <a:rPr lang="ko-KR" altLang="en-US" dirty="0" smtClean="0"/>
              <a:t>정도로만 </a:t>
            </a:r>
            <a:r>
              <a:rPr lang="ko-KR" altLang="en-US" dirty="0"/>
              <a:t>설정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전 12.43.0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5" y="2245659"/>
            <a:ext cx="6000050" cy="2085579"/>
          </a:xfrm>
          <a:prstGeom prst="rect">
            <a:avLst/>
          </a:prstGeom>
        </p:spPr>
      </p:pic>
      <p:pic>
        <p:nvPicPr>
          <p:cNvPr id="5" name="Picture 4" descr="스크린샷 2019-02-04 오전 12.43.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" t="3515"/>
          <a:stretch/>
        </p:blipFill>
        <p:spPr>
          <a:xfrm>
            <a:off x="498177" y="4306671"/>
            <a:ext cx="5954480" cy="20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layout_width</a:t>
            </a:r>
            <a:r>
              <a:rPr lang="en-US" altLang="ko-KR" dirty="0"/>
              <a:t>, </a:t>
            </a:r>
            <a:r>
              <a:rPr lang="en-US" altLang="ko-KR" dirty="0" err="1"/>
              <a:t>layout_height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전 12.44.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8" y="1447782"/>
            <a:ext cx="5605110" cy="1920895"/>
          </a:xfrm>
          <a:prstGeom prst="rect">
            <a:avLst/>
          </a:prstGeom>
        </p:spPr>
      </p:pic>
      <p:pic>
        <p:nvPicPr>
          <p:cNvPr id="5" name="Picture 5" descr="스크린샷 2019-02-04 오전 12.44.3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1418" r="-1"/>
          <a:stretch/>
        </p:blipFill>
        <p:spPr>
          <a:xfrm>
            <a:off x="3569270" y="3154736"/>
            <a:ext cx="5574730" cy="1908769"/>
          </a:xfrm>
          <a:prstGeom prst="rect">
            <a:avLst/>
          </a:prstGeom>
        </p:spPr>
      </p:pic>
      <p:pic>
        <p:nvPicPr>
          <p:cNvPr id="6" name="Picture 6" descr="스크린샷 2019-02-04 오전 12.45.0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0" y="4546440"/>
            <a:ext cx="5635490" cy="19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background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background </a:t>
            </a:r>
            <a:r>
              <a:rPr lang="ko-KR" altLang="en-US" dirty="0"/>
              <a:t>속성은 </a:t>
            </a:r>
            <a:r>
              <a:rPr lang="ko-KR" altLang="en-US" dirty="0" err="1"/>
              <a:t>위젯의</a:t>
            </a:r>
            <a:r>
              <a:rPr lang="ko-KR" altLang="en-US" dirty="0"/>
              <a:t> 색상을 주로 </a:t>
            </a:r>
            <a:r>
              <a:rPr lang="en-US" altLang="ko-KR" dirty="0"/>
              <a:t>#RRGGBB </a:t>
            </a:r>
            <a:r>
              <a:rPr lang="ko-KR" altLang="en-US" dirty="0"/>
              <a:t>값으로 지정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전 12.4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4" y="1982916"/>
            <a:ext cx="7260820" cy="29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pic>
        <p:nvPicPr>
          <p:cNvPr id="4" name="Picture 2" descr="스크린샷 2019-02-04 오전 12.46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5" y="965199"/>
            <a:ext cx="6052138" cy="542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pic>
        <p:nvPicPr>
          <p:cNvPr id="4" name="Picture 2" descr="스크린샷 2019-02-04 오전 12.46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8" y="963315"/>
            <a:ext cx="6168979" cy="55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9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padding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Padding</a:t>
            </a:r>
            <a:r>
              <a:rPr lang="ko-KR" altLang="en-US" dirty="0"/>
              <a:t>은 </a:t>
            </a:r>
            <a:r>
              <a:rPr lang="ko-KR" altLang="en-US" dirty="0" err="1"/>
              <a:t>위젯의</a:t>
            </a:r>
            <a:r>
              <a:rPr lang="ko-KR" altLang="en-US" dirty="0"/>
              <a:t> 경계선으로부터 </a:t>
            </a:r>
            <a:r>
              <a:rPr lang="ko-KR" altLang="en-US" dirty="0" err="1"/>
              <a:t>위젯</a:t>
            </a:r>
            <a:r>
              <a:rPr lang="ko-KR" altLang="en-US" dirty="0"/>
              <a:t> 안의 요소가 떨어지도록 설정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전 12.4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8" y="1910899"/>
            <a:ext cx="6089914" cy="2187933"/>
          </a:xfrm>
          <a:prstGeom prst="rect">
            <a:avLst/>
          </a:prstGeom>
        </p:spPr>
      </p:pic>
      <p:pic>
        <p:nvPicPr>
          <p:cNvPr id="5" name="Picture 4" descr="스크린샷 2019-02-04 오전 12.48.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3326"/>
          <a:stretch/>
        </p:blipFill>
        <p:spPr>
          <a:xfrm>
            <a:off x="717964" y="4081308"/>
            <a:ext cx="6015240" cy="23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9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layout_margin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  <a:p>
            <a:pPr lvl="1"/>
            <a:r>
              <a:rPr lang="ko-KR" altLang="en-US" dirty="0" err="1"/>
              <a:t>위젯과</a:t>
            </a:r>
            <a:r>
              <a:rPr lang="ko-KR" altLang="en-US" dirty="0"/>
              <a:t> </a:t>
            </a:r>
            <a:r>
              <a:rPr lang="ko-KR" altLang="en-US" dirty="0" err="1"/>
              <a:t>위젯</a:t>
            </a:r>
            <a:r>
              <a:rPr lang="ko-KR" altLang="en-US" dirty="0"/>
              <a:t> 사이에 여유를 두고 싶다면 </a:t>
            </a:r>
            <a:r>
              <a:rPr lang="en-US" altLang="ko-KR" dirty="0" err="1"/>
              <a:t>layout_margin</a:t>
            </a:r>
            <a:r>
              <a:rPr lang="en-US" altLang="ko-KR" dirty="0"/>
              <a:t> </a:t>
            </a:r>
            <a:r>
              <a:rPr lang="ko-KR" altLang="en-US" dirty="0"/>
              <a:t>속성을 사용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4" descr="스크린샷 2019-02-04 오전 12.4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7" y="1927867"/>
            <a:ext cx="6584398" cy="33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9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visibility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visibility </a:t>
            </a:r>
            <a:r>
              <a:rPr lang="ko-KR" altLang="en-US" dirty="0"/>
              <a:t>속성은 </a:t>
            </a:r>
            <a:r>
              <a:rPr lang="ko-KR" altLang="en-US" dirty="0" err="1"/>
              <a:t>위젯을</a:t>
            </a:r>
            <a:r>
              <a:rPr lang="ko-KR" altLang="en-US" dirty="0"/>
              <a:t> 보일 것인지 여부를 결정</a:t>
            </a:r>
          </a:p>
          <a:p>
            <a:pPr lvl="1"/>
            <a:r>
              <a:rPr lang="ko-KR" altLang="en-US" dirty="0"/>
              <a:t>디폴트인 </a:t>
            </a:r>
            <a:r>
              <a:rPr lang="en-US" altLang="ko-KR" dirty="0"/>
              <a:t>visible</a:t>
            </a:r>
            <a:r>
              <a:rPr lang="ko-KR" altLang="en-US" dirty="0"/>
              <a:t>은 보이는 상태</a:t>
            </a:r>
            <a:r>
              <a:rPr lang="en-US" altLang="ko-KR" dirty="0"/>
              <a:t>, invisible</a:t>
            </a:r>
            <a:r>
              <a:rPr lang="ko-KR" altLang="en-US" dirty="0"/>
              <a:t>과 </a:t>
            </a:r>
            <a:r>
              <a:rPr lang="en-US" altLang="ko-KR" dirty="0"/>
              <a:t>gone</a:t>
            </a:r>
            <a:r>
              <a:rPr lang="ko-KR" altLang="en-US" dirty="0"/>
              <a:t>은 안 보이는 상태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95168" y="2256051"/>
            <a:ext cx="6654538" cy="3711902"/>
            <a:chOff x="695168" y="2256051"/>
            <a:chExt cx="6654538" cy="3711902"/>
          </a:xfrm>
        </p:grpSpPr>
        <p:pic>
          <p:nvPicPr>
            <p:cNvPr id="4" name="Picture 1" descr="스크린샷 2019-02-04 오전 12.50.2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68" y="2256051"/>
              <a:ext cx="6654065" cy="2861248"/>
            </a:xfrm>
            <a:prstGeom prst="rect">
              <a:avLst/>
            </a:prstGeom>
          </p:spPr>
        </p:pic>
        <p:pic>
          <p:nvPicPr>
            <p:cNvPr id="5" name="Picture 5" descr="스크린샷 2019-02-04 오전 12.50.5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48"/>
            <a:stretch/>
          </p:blipFill>
          <p:spPr>
            <a:xfrm>
              <a:off x="704053" y="5090611"/>
              <a:ext cx="6645653" cy="877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55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err="1">
                <a:latin typeface="+mn-ea"/>
                <a:ea typeface="+mn-ea"/>
              </a:rPr>
              <a:t>뷰와</a:t>
            </a:r>
            <a:r>
              <a:rPr lang="ko-KR" altLang="en-US" sz="2400" b="1" dirty="0">
                <a:latin typeface="+mn-ea"/>
                <a:ea typeface="+mn-ea"/>
              </a:rPr>
              <a:t> </a:t>
            </a:r>
            <a:r>
              <a:rPr lang="ko-KR" altLang="en-US" sz="2400" b="1" dirty="0" err="1">
                <a:latin typeface="+mn-ea"/>
                <a:ea typeface="+mn-ea"/>
              </a:rPr>
              <a:t>뷰</a:t>
            </a:r>
            <a:r>
              <a:rPr lang="ko-KR" altLang="en-US" sz="2400" b="1" dirty="0">
                <a:latin typeface="+mn-ea"/>
                <a:ea typeface="+mn-ea"/>
              </a:rPr>
              <a:t> 상속을 이해한다</a:t>
            </a:r>
            <a:r>
              <a:rPr lang="en-US" altLang="ko-KR" sz="2400" b="1" dirty="0">
                <a:latin typeface="+mn-ea"/>
                <a:ea typeface="+mn-ea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>
                <a:latin typeface="+mn-ea"/>
                <a:ea typeface="+mn-ea"/>
              </a:rPr>
              <a:t>기본 </a:t>
            </a:r>
            <a:r>
              <a:rPr lang="ko-KR" altLang="en-US" sz="2400" b="1" dirty="0" err="1">
                <a:latin typeface="+mn-ea"/>
                <a:ea typeface="+mn-ea"/>
              </a:rPr>
              <a:t>위젯을</a:t>
            </a:r>
            <a:r>
              <a:rPr lang="ko-KR" altLang="en-US" sz="2400" b="1" dirty="0">
                <a:latin typeface="+mn-ea"/>
                <a:ea typeface="+mn-ea"/>
              </a:rPr>
              <a:t> 다루는 방법을 익힌다</a:t>
            </a:r>
            <a:r>
              <a:rPr lang="en-US" altLang="ko-KR" sz="2400" b="1" dirty="0">
                <a:latin typeface="+mn-ea"/>
                <a:ea typeface="+mn-ea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>
                <a:latin typeface="+mn-ea"/>
                <a:ea typeface="+mn-ea"/>
              </a:rPr>
              <a:t>안드로이드</a:t>
            </a:r>
            <a:r>
              <a:rPr lang="ko-KR" altLang="en-US" sz="2400" b="1" dirty="0">
                <a:latin typeface="+mn-ea"/>
                <a:ea typeface="+mn-ea"/>
              </a:rPr>
              <a:t> </a:t>
            </a:r>
            <a:r>
              <a:rPr lang="ko-KR" altLang="en-US" sz="2400" b="1" dirty="0" err="1">
                <a:latin typeface="+mn-ea"/>
                <a:ea typeface="+mn-ea"/>
              </a:rPr>
              <a:t>앱의</a:t>
            </a:r>
            <a:r>
              <a:rPr lang="ko-KR" altLang="en-US" sz="2400" b="1" dirty="0">
                <a:latin typeface="+mn-ea"/>
                <a:ea typeface="+mn-ea"/>
              </a:rPr>
              <a:t> 기본적인 프로그래밍을 숙달한다</a:t>
            </a:r>
            <a:r>
              <a:rPr lang="en-US" altLang="ko-KR" sz="2400" b="1" dirty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enabled</a:t>
            </a:r>
            <a:r>
              <a:rPr lang="en-US" altLang="ko-KR" dirty="0"/>
              <a:t>, clickable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enabled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 err="1"/>
              <a:t>위젯의</a:t>
            </a:r>
            <a:r>
              <a:rPr lang="ko-KR" altLang="en-US" dirty="0"/>
              <a:t> 동작 여부 </a:t>
            </a:r>
          </a:p>
          <a:p>
            <a:pPr lvl="1"/>
            <a:r>
              <a:rPr lang="en-US" altLang="ko-KR" dirty="0"/>
              <a:t>clickable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클릭이나 터치가 가능하도록 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true</a:t>
            </a:r>
            <a:r>
              <a:rPr lang="ko-KR" altLang="en-US" dirty="0" smtClean="0"/>
              <a:t>와</a:t>
            </a:r>
            <a:r>
              <a:rPr lang="en-US" altLang="ko-KR" dirty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로 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: true)</a:t>
            </a:r>
            <a:endParaRPr lang="ko-KR" altLang="en-US" dirty="0"/>
          </a:p>
        </p:txBody>
      </p:sp>
      <p:pic>
        <p:nvPicPr>
          <p:cNvPr id="4" name="Picture 2" descr="스크린샷 2019-02-04 오전 12.5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0" y="2777441"/>
            <a:ext cx="6915727" cy="2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rotation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/>
              <a:t>rotation</a:t>
            </a:r>
            <a:r>
              <a:rPr lang="ko-KR" altLang="en-US" dirty="0"/>
              <a:t>은 </a:t>
            </a:r>
            <a:r>
              <a:rPr lang="ko-KR" altLang="en-US" dirty="0" err="1"/>
              <a:t>위젯을</a:t>
            </a:r>
            <a:r>
              <a:rPr lang="ko-KR" altLang="en-US" dirty="0"/>
              <a:t> 회전시켜서 출력</a:t>
            </a:r>
          </a:p>
          <a:p>
            <a:pPr lvl="1"/>
            <a:r>
              <a:rPr lang="ko-KR" altLang="en-US" dirty="0"/>
              <a:t>값은 각도로 지정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전 12.5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9" y="2294722"/>
            <a:ext cx="6915727" cy="23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pic>
        <p:nvPicPr>
          <p:cNvPr id="4" name="Picture 1" descr="스크린샷 2019-02-04 오전 12.53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6" y="1037929"/>
            <a:ext cx="76073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텍스트뷰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892950"/>
            <a:ext cx="8524875" cy="5602747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텍스트뷰의</a:t>
            </a:r>
            <a:r>
              <a:rPr lang="ko-KR" altLang="en-US" dirty="0" smtClean="0"/>
              <a:t> 속성</a:t>
            </a:r>
            <a:endParaRPr lang="en-US" altLang="ko-KR" dirty="0" smtClean="0"/>
          </a:p>
          <a:p>
            <a:pPr lvl="1"/>
            <a:r>
              <a:rPr lang="en-US" altLang="ko-KR" b="1" dirty="0"/>
              <a:t>text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 err="1"/>
              <a:t>텍스트뷰에</a:t>
            </a:r>
            <a:r>
              <a:rPr lang="ko-KR" altLang="en-US" dirty="0"/>
              <a:t> 나타나는 문자열 표현</a:t>
            </a:r>
          </a:p>
          <a:p>
            <a:pPr lvl="1"/>
            <a:r>
              <a:rPr lang="en-US" altLang="ko-KR" b="1" dirty="0" err="1"/>
              <a:t>textColor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글자의 색상을 지정</a:t>
            </a:r>
            <a:r>
              <a:rPr lang="en-US" altLang="ko-KR" dirty="0"/>
              <a:t>, #RRGGBB</a:t>
            </a:r>
            <a:r>
              <a:rPr lang="ko-KR" altLang="en-US" dirty="0"/>
              <a:t>나 </a:t>
            </a:r>
            <a:r>
              <a:rPr lang="en-US" altLang="ko-KR" dirty="0"/>
              <a:t>#AARRGGBB </a:t>
            </a:r>
            <a:r>
              <a:rPr lang="ko-KR" altLang="en-US" dirty="0"/>
              <a:t>형식</a:t>
            </a:r>
          </a:p>
          <a:p>
            <a:pPr lvl="1"/>
            <a:r>
              <a:rPr lang="en-US" altLang="ko-KR" b="1" dirty="0" err="1"/>
              <a:t>textSize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글자의 크기를 </a:t>
            </a:r>
            <a:r>
              <a:rPr lang="en-US" altLang="ko-KR" dirty="0" err="1"/>
              <a:t>dp</a:t>
            </a:r>
            <a:r>
              <a:rPr lang="en-US" altLang="ko-KR" dirty="0"/>
              <a:t>, </a:t>
            </a:r>
            <a:r>
              <a:rPr lang="en-US" altLang="ko-KR" dirty="0" err="1"/>
              <a:t>px</a:t>
            </a:r>
            <a:r>
              <a:rPr lang="en-US" altLang="ko-KR" dirty="0"/>
              <a:t>, in, mm, </a:t>
            </a:r>
            <a:r>
              <a:rPr lang="en-US" altLang="ko-KR" dirty="0" err="1"/>
              <a:t>sp</a:t>
            </a:r>
            <a:r>
              <a:rPr lang="en-US" altLang="ko-KR" dirty="0"/>
              <a:t> </a:t>
            </a:r>
            <a:r>
              <a:rPr lang="ko-KR" altLang="en-US" dirty="0"/>
              <a:t>단위로 지정</a:t>
            </a:r>
          </a:p>
          <a:p>
            <a:pPr lvl="1"/>
            <a:r>
              <a:rPr lang="en-US" altLang="ko-KR" b="1" dirty="0"/>
              <a:t>typeface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글자의 글꼴을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값으로 </a:t>
            </a:r>
            <a:r>
              <a:rPr lang="en-US" altLang="ko-KR" dirty="0"/>
              <a:t>sans, serif, </a:t>
            </a:r>
            <a:r>
              <a:rPr lang="en-US" altLang="ko-KR" dirty="0" err="1"/>
              <a:t>monospace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디폴트는 </a:t>
            </a:r>
            <a:r>
              <a:rPr lang="en-US" altLang="ko-KR" dirty="0"/>
              <a:t>normal</a:t>
            </a:r>
          </a:p>
          <a:p>
            <a:pPr lvl="1"/>
            <a:r>
              <a:rPr lang="en-US" altLang="ko-KR" b="1" dirty="0" err="1"/>
              <a:t>textStyle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글자의 스타일을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값으로 </a:t>
            </a:r>
            <a:r>
              <a:rPr lang="en-US" altLang="ko-KR" dirty="0"/>
              <a:t>bold, italic, </a:t>
            </a:r>
            <a:r>
              <a:rPr lang="en-US" altLang="ko-KR" dirty="0" err="1"/>
              <a:t>bold|italic</a:t>
            </a:r>
            <a:r>
              <a:rPr lang="ko-KR" altLang="en-US" dirty="0"/>
              <a:t>을 설정</a:t>
            </a:r>
            <a:r>
              <a:rPr lang="en-US" altLang="ko-KR" dirty="0"/>
              <a:t>, </a:t>
            </a:r>
            <a:r>
              <a:rPr lang="ko-KR" altLang="en-US" dirty="0"/>
              <a:t>디폴트는 </a:t>
            </a:r>
            <a:r>
              <a:rPr lang="en-US" altLang="ko-KR" dirty="0"/>
              <a:t>normal</a:t>
            </a:r>
          </a:p>
          <a:p>
            <a:pPr lvl="1"/>
            <a:r>
              <a:rPr lang="en-US" altLang="ko-KR" b="1" dirty="0" err="1"/>
              <a:t>singleLine</a:t>
            </a:r>
            <a:r>
              <a:rPr lang="en-US" altLang="ko-KR" dirty="0"/>
              <a:t>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ko-KR" altLang="en-US" dirty="0"/>
              <a:t>글이 길어 줄이 넘어갈 경우 강제로 한 줄만 출력하고 문자열의 맨 뒤에 ‘</a:t>
            </a:r>
            <a:r>
              <a:rPr lang="en-US" altLang="ko-KR" dirty="0"/>
              <a:t>...’</a:t>
            </a:r>
            <a:r>
              <a:rPr lang="ko-KR" altLang="en-US" dirty="0"/>
              <a:t>를 표시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값으로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</a:t>
            </a:r>
            <a:r>
              <a:rPr lang="ko-KR" altLang="en-US" dirty="0"/>
              <a:t>를 설정할 수 있으며 디폴트는 </a:t>
            </a:r>
            <a:r>
              <a:rPr lang="en-US" altLang="ko-KR" dirty="0"/>
              <a:t>false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4 오전 12.53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1" y="961488"/>
            <a:ext cx="7455711" cy="12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텍스트뷰</a:t>
            </a:r>
            <a:endParaRPr lang="ko-KR" altLang="en-US" dirty="0"/>
          </a:p>
        </p:txBody>
      </p:sp>
      <p:pic>
        <p:nvPicPr>
          <p:cNvPr id="6" name="Picture 1" descr="스크린샷 2019-02-04 오전 12.56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2" y="1050229"/>
            <a:ext cx="6702574" cy="506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2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smtClean="0"/>
              <a:t>속성과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만 설정한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 </a:t>
            </a:r>
            <a:endParaRPr lang="ko-KR" altLang="en-US" dirty="0"/>
          </a:p>
        </p:txBody>
      </p:sp>
      <p:pic>
        <p:nvPicPr>
          <p:cNvPr id="4" name="Picture 1" descr="스크린샷 2019-02-04 오전 1.5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1" y="1525554"/>
            <a:ext cx="7488670" cy="29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코드로 설정</a:t>
            </a:r>
            <a:endParaRPr lang="ko-KR" altLang="en-US" dirty="0"/>
          </a:p>
        </p:txBody>
      </p:sp>
      <p:pic>
        <p:nvPicPr>
          <p:cNvPr id="7" name="Picture 2" descr="스크린샷 2019-02-04 오전 1.51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8" y="1490383"/>
            <a:ext cx="7078540" cy="45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Java </a:t>
            </a:r>
            <a:r>
              <a:rPr lang="ko-KR" altLang="en-US" sz="2400" dirty="0" smtClean="0"/>
              <a:t>코드로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 설정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많이 사용되는 </a:t>
            </a:r>
            <a:r>
              <a:rPr lang="en-US" altLang="ko-KR" sz="2000" dirty="0" smtClean="0"/>
              <a:t>View </a:t>
            </a:r>
            <a:r>
              <a:rPr lang="ko-KR" altLang="en-US" sz="2000" dirty="0" smtClean="0"/>
              <a:t>클래스 또는 </a:t>
            </a:r>
            <a:r>
              <a:rPr lang="en-US" altLang="ko-KR" sz="2000" dirty="0" err="1" smtClean="0"/>
              <a:t>TextView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클래스의 </a:t>
            </a:r>
            <a:r>
              <a:rPr lang="en-US" altLang="ko-KR" sz="2000" dirty="0" smtClean="0"/>
              <a:t>XML </a:t>
            </a:r>
            <a:r>
              <a:rPr lang="ko-KR" altLang="en-US" sz="2000" dirty="0" smtClean="0"/>
              <a:t>속성과 </a:t>
            </a:r>
            <a:r>
              <a:rPr lang="ko-KR" altLang="en-US" sz="2000" dirty="0" err="1" smtClean="0"/>
              <a:t>메소드</a:t>
            </a:r>
            <a:endParaRPr lang="ko-KR" altLang="en-US" sz="2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630357" y="1430488"/>
            <a:ext cx="5438156" cy="5137207"/>
            <a:chOff x="630356" y="1473618"/>
            <a:chExt cx="5674925" cy="536087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356" y="1473618"/>
              <a:ext cx="5674925" cy="410054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09"/>
            <a:stretch/>
          </p:blipFill>
          <p:spPr>
            <a:xfrm>
              <a:off x="642707" y="5540278"/>
              <a:ext cx="5649248" cy="1294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21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버튼과 </a:t>
            </a:r>
            <a:r>
              <a:rPr lang="ko-KR" altLang="en-US" dirty="0" err="1" smtClean="0"/>
              <a:t>에디트텍스트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사용자에게서 어떤 값을 </a:t>
            </a:r>
            <a:r>
              <a:rPr lang="ko-KR" altLang="en-US" dirty="0" err="1" smtClean="0"/>
              <a:t>입력받기</a:t>
            </a:r>
            <a:r>
              <a:rPr lang="ko-KR" altLang="en-US" dirty="0" smtClean="0"/>
              <a:t> 위한 가장 기본적인 </a:t>
            </a:r>
            <a:r>
              <a:rPr lang="ko-KR" altLang="en-US" dirty="0" err="1" smtClean="0"/>
              <a:t>위젯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View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TextView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상속받음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⇒ </a:t>
            </a:r>
            <a:r>
              <a:rPr lang="ko-KR" altLang="en-US" dirty="0" smtClean="0"/>
              <a:t>거의 비슷하게 사용 가능 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 bwMode="auto">
          <a:xfrm>
            <a:off x="4494362" y="4140679"/>
            <a:ext cx="8068" cy="47698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" name="Picture 2" descr="스크린샷 2019-02-04 오전 1.54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0" y="2631195"/>
            <a:ext cx="8053738" cy="1518151"/>
          </a:xfrm>
          <a:prstGeom prst="rect">
            <a:avLst/>
          </a:prstGeom>
        </p:spPr>
      </p:pic>
      <p:pic>
        <p:nvPicPr>
          <p:cNvPr id="7" name="Picture 4" descr="스크린샷 2019-02-04 오전 1.54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3" y="4627892"/>
            <a:ext cx="8070447" cy="155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일반적인 버튼의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4" name="Picture 1" descr="스크린샷 2019-02-04 오전 1.55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2" y="1481651"/>
            <a:ext cx="7412720" cy="1432795"/>
          </a:xfrm>
          <a:prstGeom prst="rect">
            <a:avLst/>
          </a:prstGeom>
        </p:spPr>
      </p:pic>
      <p:pic>
        <p:nvPicPr>
          <p:cNvPr id="6" name="Picture 4" descr="스크린샷 2019-02-04 오전 1.5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5" y="3661977"/>
            <a:ext cx="7488670" cy="11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 smtClean="0">
                <a:latin typeface="+mn-ea"/>
                <a:ea typeface="+mn-ea"/>
              </a:rPr>
              <a:t>01 </a:t>
            </a:r>
            <a:r>
              <a:rPr lang="ko-KR" altLang="en-US" sz="2400" b="1" dirty="0" err="1" smtClean="0">
                <a:latin typeface="+mn-ea"/>
                <a:ea typeface="+mn-ea"/>
              </a:rPr>
              <a:t>뷰의</a:t>
            </a:r>
            <a:r>
              <a:rPr lang="ko-KR" altLang="en-US" sz="2400" b="1" dirty="0" smtClean="0">
                <a:latin typeface="+mn-ea"/>
                <a:ea typeface="+mn-ea"/>
              </a:rPr>
              <a:t> 개요</a:t>
            </a:r>
            <a:endParaRPr lang="en-US" altLang="ko-KR" sz="2400" b="1" dirty="0" smtClean="0">
              <a:latin typeface="+mn-ea"/>
              <a:ea typeface="+mn-ea"/>
            </a:endParaRPr>
          </a:p>
          <a:p>
            <a:r>
              <a:rPr lang="en-US" altLang="ko-KR" sz="2400" b="1" dirty="0" smtClean="0">
                <a:latin typeface="+mn-ea"/>
                <a:ea typeface="+mn-ea"/>
              </a:rPr>
              <a:t>02 </a:t>
            </a:r>
            <a:r>
              <a:rPr lang="ko-KR" altLang="en-US" sz="2400" b="1" dirty="0" smtClean="0">
                <a:latin typeface="+mn-ea"/>
                <a:ea typeface="+mn-ea"/>
              </a:rPr>
              <a:t>기본 </a:t>
            </a:r>
            <a:r>
              <a:rPr lang="ko-KR" altLang="en-US" sz="2400" b="1" dirty="0" err="1" smtClean="0">
                <a:latin typeface="+mn-ea"/>
                <a:ea typeface="+mn-ea"/>
              </a:rPr>
              <a:t>위젯</a:t>
            </a:r>
            <a:r>
              <a:rPr lang="ko-KR" altLang="en-US" sz="2400" b="1" dirty="0" smtClean="0">
                <a:latin typeface="+mn-ea"/>
                <a:ea typeface="+mn-ea"/>
              </a:rPr>
              <a:t> 다루기</a:t>
            </a:r>
            <a:endParaRPr lang="en-US" altLang="ko-KR" sz="2400" b="1" dirty="0" smtClean="0">
              <a:latin typeface="+mn-ea"/>
              <a:ea typeface="+mn-ea"/>
            </a:endParaRPr>
          </a:p>
          <a:p>
            <a:r>
              <a:rPr lang="en-US" altLang="ko-KR" sz="2400" b="1" dirty="0" smtClean="0">
                <a:latin typeface="+mn-ea"/>
                <a:ea typeface="+mn-ea"/>
              </a:rPr>
              <a:t>03 </a:t>
            </a:r>
            <a:r>
              <a:rPr lang="ko-KR" altLang="en-US" sz="2400" b="1" dirty="0" smtClean="0">
                <a:latin typeface="+mn-ea"/>
                <a:ea typeface="+mn-ea"/>
              </a:rPr>
              <a:t>기본 </a:t>
            </a:r>
            <a:r>
              <a:rPr lang="ko-KR" altLang="en-US" sz="2400" b="1" dirty="0" err="1" smtClean="0">
                <a:latin typeface="+mn-ea"/>
                <a:ea typeface="+mn-ea"/>
              </a:rPr>
              <a:t>위젯</a:t>
            </a:r>
            <a:r>
              <a:rPr lang="ko-KR" altLang="en-US" sz="2400" b="1" dirty="0" smtClean="0">
                <a:latin typeface="+mn-ea"/>
                <a:ea typeface="+mn-ea"/>
              </a:rPr>
              <a:t> 활용하기</a:t>
            </a:r>
            <a:endParaRPr lang="ko-KR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버튼을 클릭했을 때 동작하는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pic>
        <p:nvPicPr>
          <p:cNvPr id="4" name="Picture 5" descr="스크린샷 2019-02-04 오전 1.56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7" y="1712818"/>
            <a:ext cx="6656854" cy="33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에디트텍스트</a:t>
            </a:r>
            <a:endParaRPr lang="en-US" altLang="ko-KR" dirty="0" smtClean="0"/>
          </a:p>
          <a:p>
            <a:pPr lvl="1"/>
            <a:r>
              <a:rPr lang="ko-KR" altLang="en-US" dirty="0"/>
              <a:t>값을 </a:t>
            </a:r>
            <a:r>
              <a:rPr lang="ko-KR" altLang="en-US" dirty="0" err="1"/>
              <a:t>입력받은</a:t>
            </a:r>
            <a:r>
              <a:rPr lang="ko-KR" altLang="en-US" dirty="0"/>
              <a:t> 후 해당 값을 </a:t>
            </a:r>
            <a:r>
              <a:rPr lang="en-US" altLang="ko-KR" dirty="0"/>
              <a:t>Java </a:t>
            </a:r>
            <a:r>
              <a:rPr lang="ko-KR" altLang="en-US" dirty="0"/>
              <a:t>코드에 가져와서 사용하는 용도로 많이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일반적인 </a:t>
            </a:r>
            <a:r>
              <a:rPr lang="ko-KR" altLang="en-US" dirty="0" err="1" smtClean="0"/>
              <a:t>에디트텍스트의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코드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4 오전 1.57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6" y="1880442"/>
            <a:ext cx="7245630" cy="1431714"/>
          </a:xfrm>
          <a:prstGeom prst="rect">
            <a:avLst/>
          </a:prstGeom>
        </p:spPr>
      </p:pic>
      <p:pic>
        <p:nvPicPr>
          <p:cNvPr id="6" name="Picture 2" descr="스크린샷 2019-02-04 오전 1.58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3" y="3821375"/>
            <a:ext cx="7503860" cy="9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에디트텍스트의</a:t>
            </a:r>
            <a:r>
              <a:rPr lang="ko-KR" altLang="en-US" dirty="0" smtClean="0"/>
              <a:t> 값을 가져오는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pic>
        <p:nvPicPr>
          <p:cNvPr id="4" name="Picture 5" descr="스크린샷 2019-02-04 오전 1.58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7" y="1724634"/>
            <a:ext cx="7044497" cy="25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95275" y="961959"/>
            <a:ext cx="8524875" cy="4313238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Project4_1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패키지 </a:t>
            </a:r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en-US" altLang="ko-KR" dirty="0" smtClean="0"/>
              <a:t>com.cookandroid.project4_1</a:t>
            </a:r>
          </a:p>
          <a:p>
            <a:r>
              <a:rPr lang="ko-KR" altLang="en-US" dirty="0"/>
              <a:t>화면 디자인 및 편집</a:t>
            </a:r>
          </a:p>
          <a:p>
            <a:pPr lvl="1"/>
            <a:r>
              <a:rPr lang="en-US" altLang="ko-KR" dirty="0" smtClean="0"/>
              <a:t>(1) </a:t>
            </a:r>
            <a:r>
              <a:rPr lang="en-US" altLang="ko-KR" dirty="0" err="1" smtClean="0"/>
              <a:t>EditText</a:t>
            </a:r>
            <a:r>
              <a:rPr lang="en-US" altLang="ko-KR" dirty="0" smtClean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Button 4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en-US" altLang="ko-KR" dirty="0" err="1"/>
              <a:t>TextView</a:t>
            </a:r>
            <a:r>
              <a:rPr lang="en-US" altLang="ko-KR" dirty="0"/>
              <a:t> 1</a:t>
            </a:r>
            <a:r>
              <a:rPr lang="ko-KR" altLang="en-US" dirty="0"/>
              <a:t>개 생성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각 </a:t>
            </a:r>
            <a:r>
              <a:rPr lang="ko-KR" altLang="en-US" dirty="0" err="1"/>
              <a:t>위젯에</a:t>
            </a:r>
            <a:r>
              <a:rPr lang="ko-KR" altLang="en-US" dirty="0"/>
              <a:t> </a:t>
            </a:r>
            <a:r>
              <a:rPr lang="en-US" altLang="ko-KR" dirty="0" err="1"/>
              <a:t>layout_margin</a:t>
            </a:r>
            <a:r>
              <a:rPr lang="ko-KR" altLang="en-US" dirty="0"/>
              <a:t>을 적절히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10dp)</a:t>
            </a:r>
            <a:endParaRPr lang="ko-KR" altLang="en-US" dirty="0"/>
          </a:p>
          <a:p>
            <a:pPr lvl="1"/>
            <a:r>
              <a:rPr lang="en-US" altLang="ko-KR" dirty="0" smtClean="0"/>
              <a:t>(3) </a:t>
            </a:r>
            <a:r>
              <a:rPr lang="en-US" altLang="ko-KR" dirty="0" err="1" smtClean="0"/>
              <a:t>TextView</a:t>
            </a:r>
            <a:r>
              <a:rPr lang="ko-KR" altLang="en-US" dirty="0"/>
              <a:t>는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글자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30dp</a:t>
            </a:r>
            <a:r>
              <a:rPr lang="ko-KR" altLang="en-US" dirty="0" smtClean="0"/>
              <a:t>로 지정</a:t>
            </a:r>
            <a:endParaRPr lang="en-US" altLang="ko-KR" dirty="0"/>
          </a:p>
          <a:p>
            <a:pPr lvl="1"/>
            <a:r>
              <a:rPr lang="en-US" altLang="ko-KR" dirty="0" smtClean="0"/>
              <a:t>(4) </a:t>
            </a:r>
            <a:r>
              <a:rPr lang="ko-KR" altLang="en-US" dirty="0" smtClean="0"/>
              <a:t>각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는 위에서부터 차례로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Edit1</a:t>
            </a:r>
            <a:r>
              <a:rPr lang="en-US" altLang="ko-KR" dirty="0"/>
              <a:t>, Edit2, </a:t>
            </a:r>
            <a:r>
              <a:rPr lang="en-US" altLang="ko-KR" dirty="0" err="1" smtClean="0"/>
              <a:t>BtnAdd</a:t>
            </a:r>
            <a:r>
              <a:rPr lang="en-US" altLang="ko-KR" dirty="0"/>
              <a:t>, </a:t>
            </a:r>
            <a:r>
              <a:rPr lang="en-US" altLang="ko-KR" dirty="0" err="1"/>
              <a:t>BtnSub</a:t>
            </a:r>
            <a:r>
              <a:rPr lang="en-US" altLang="ko-KR" dirty="0"/>
              <a:t>, </a:t>
            </a:r>
            <a:r>
              <a:rPr lang="en-US" altLang="ko-KR" dirty="0" err="1"/>
              <a:t>BtnMul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BtnDiv</a:t>
            </a:r>
            <a:r>
              <a:rPr lang="en-US" altLang="ko-KR" dirty="0"/>
              <a:t>, </a:t>
            </a:r>
            <a:r>
              <a:rPr lang="en-US" altLang="ko-KR" dirty="0" err="1"/>
              <a:t>TextResult</a:t>
            </a:r>
            <a:r>
              <a:rPr lang="ko-KR" altLang="en-US" dirty="0"/>
              <a:t>로 함</a:t>
            </a:r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2" y="895325"/>
            <a:ext cx="7074789" cy="4847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831" y="2332151"/>
            <a:ext cx="2276995" cy="398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화면 디자인 및 편집</a:t>
            </a:r>
            <a:endParaRPr lang="ko-KR" altLang="en-US" dirty="0"/>
          </a:p>
        </p:txBody>
      </p:sp>
      <p:pic>
        <p:nvPicPr>
          <p:cNvPr id="4" name="Picture 3" descr="스크린샷 2019-02-04 오전 2.0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906" y="1066188"/>
            <a:ext cx="5742429" cy="54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Project Tree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[app]-[java]-[</a:t>
            </a:r>
            <a:r>
              <a:rPr lang="ko-KR" altLang="en-US" dirty="0" smtClean="0"/>
              <a:t>패키지이름</a:t>
            </a:r>
            <a:r>
              <a:rPr lang="en-US" altLang="ko-KR" dirty="0" smtClean="0"/>
              <a:t>]-[</a:t>
            </a:r>
            <a:r>
              <a:rPr lang="en-US" altLang="ko-KR" dirty="0" err="1" smtClean="0"/>
              <a:t>MainActivity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 아래 변수 선언</a:t>
            </a:r>
            <a:endParaRPr lang="ko-KR" altLang="en-US" dirty="0"/>
          </a:p>
          <a:p>
            <a:pPr lvl="2"/>
            <a:r>
              <a:rPr lang="en-US" altLang="ko-KR" dirty="0" smtClean="0"/>
              <a:t>activity_main.xml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개 </a:t>
            </a:r>
            <a:r>
              <a:rPr lang="ko-KR" altLang="en-US" dirty="0" err="1"/>
              <a:t>위젯에</a:t>
            </a:r>
            <a:r>
              <a:rPr lang="ko-KR" altLang="en-US" dirty="0"/>
              <a:t> 대응할 </a:t>
            </a:r>
            <a:r>
              <a:rPr lang="ko-KR" altLang="en-US" dirty="0" err="1"/>
              <a:t>위젯</a:t>
            </a:r>
            <a:r>
              <a:rPr lang="ko-KR" altLang="en-US" dirty="0"/>
              <a:t> 변수 </a:t>
            </a:r>
            <a:r>
              <a:rPr lang="en-US" altLang="ko-KR" dirty="0"/>
              <a:t>7</a:t>
            </a:r>
            <a:r>
              <a:rPr lang="ko-KR" altLang="en-US" dirty="0"/>
              <a:t>개</a:t>
            </a:r>
          </a:p>
          <a:p>
            <a:pPr lvl="2"/>
            <a:r>
              <a:rPr lang="ko-KR" altLang="en-US" dirty="0" smtClean="0"/>
              <a:t>입력될 </a:t>
            </a:r>
            <a:r>
              <a:rPr lang="en-US" altLang="ko-KR" dirty="0"/>
              <a:t>2</a:t>
            </a:r>
            <a:r>
              <a:rPr lang="ko-KR" altLang="en-US" dirty="0"/>
              <a:t>개 문자열을 저장할 문자열 변수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</a:p>
          <a:p>
            <a:pPr lvl="2"/>
            <a:r>
              <a:rPr lang="ko-KR" altLang="en-US" dirty="0" smtClean="0"/>
              <a:t>계산 </a:t>
            </a:r>
            <a:r>
              <a:rPr lang="ko-KR" altLang="en-US" dirty="0"/>
              <a:t>결과를 저장할 정수 변수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4 오전 2.0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4" y="2923260"/>
            <a:ext cx="6757105" cy="32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메소드인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내부를 코딩 </a:t>
            </a:r>
            <a:r>
              <a:rPr lang="en-US" altLang="ko-KR" dirty="0" smtClean="0"/>
              <a:t>- </a:t>
            </a:r>
            <a:r>
              <a:rPr lang="en-US" altLang="ko-KR" b="1" dirty="0" smtClean="0"/>
              <a:t>&lt;</a:t>
            </a:r>
            <a:r>
              <a:rPr lang="ko-KR" altLang="en-US" b="1" dirty="0" smtClean="0"/>
              <a:t>더하기</a:t>
            </a:r>
            <a:r>
              <a:rPr lang="en-US" altLang="ko-KR" b="1" dirty="0" smtClean="0"/>
              <a:t>&gt; </a:t>
            </a:r>
            <a:r>
              <a:rPr lang="ko-KR" altLang="en-US" b="1" dirty="0" smtClean="0"/>
              <a:t>부분</a:t>
            </a:r>
            <a:endParaRPr lang="en-US" altLang="ko-KR" b="1" dirty="0" smtClean="0"/>
          </a:p>
          <a:p>
            <a:pPr lvl="2"/>
            <a:r>
              <a:rPr lang="ko-KR" altLang="en-US" dirty="0" err="1"/>
              <a:t>에디트텍스트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개를 변수에 대입</a:t>
            </a:r>
          </a:p>
          <a:p>
            <a:pPr lvl="2"/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더하기</a:t>
            </a:r>
            <a:r>
              <a:rPr lang="en-US" altLang="ko-KR" dirty="0"/>
              <a:t>) 1</a:t>
            </a:r>
            <a:r>
              <a:rPr lang="ko-KR" altLang="en-US" dirty="0"/>
              <a:t>개를 변수에 대입</a:t>
            </a:r>
          </a:p>
          <a:p>
            <a:pPr lvl="2"/>
            <a:r>
              <a:rPr lang="ko-KR" altLang="en-US" dirty="0" err="1"/>
              <a:t>텍스트뷰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개를 변수에 대입</a:t>
            </a:r>
          </a:p>
          <a:p>
            <a:pPr lvl="2"/>
            <a:endParaRPr lang="ko-KR" altLang="en-US" dirty="0"/>
          </a:p>
        </p:txBody>
      </p:sp>
      <p:pic>
        <p:nvPicPr>
          <p:cNvPr id="6" name="Picture 3" descr="스크린샷 2019-02-04 오전 2.01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3" y="2976058"/>
            <a:ext cx="6951328" cy="318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(3)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메소드인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내부를 코딩 </a:t>
            </a:r>
            <a:r>
              <a:rPr lang="en-US" altLang="ko-KR" dirty="0" smtClean="0"/>
              <a:t>- </a:t>
            </a:r>
            <a:r>
              <a:rPr lang="en-US" altLang="ko-KR" b="1" dirty="0" smtClean="0"/>
              <a:t>&lt;</a:t>
            </a:r>
            <a:r>
              <a:rPr lang="ko-KR" altLang="en-US" b="1" dirty="0" smtClean="0"/>
              <a:t>더하기</a:t>
            </a:r>
            <a:r>
              <a:rPr lang="en-US" altLang="ko-KR" b="1" dirty="0" smtClean="0"/>
              <a:t>&gt; </a:t>
            </a:r>
            <a:r>
              <a:rPr lang="ko-KR" altLang="en-US" b="1" dirty="0" smtClean="0"/>
              <a:t>버튼 클릭했을 때 동작</a:t>
            </a:r>
            <a:endParaRPr lang="en-US" altLang="ko-KR" b="1" dirty="0" smtClean="0"/>
          </a:p>
          <a:p>
            <a:pPr lvl="2"/>
            <a:r>
              <a:rPr lang="ko-KR" altLang="en-US" dirty="0"/>
              <a:t>버튼에 터치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정의</a:t>
            </a:r>
          </a:p>
          <a:p>
            <a:pPr lvl="2"/>
            <a:r>
              <a:rPr lang="ko-KR" altLang="en-US" dirty="0"/>
              <a:t>터치 시에 동작하는 내용을 </a:t>
            </a:r>
            <a:r>
              <a:rPr lang="en-US" altLang="ko-KR" dirty="0" err="1"/>
              <a:t>onTouch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 코딩</a:t>
            </a:r>
          </a:p>
          <a:p>
            <a:pPr lvl="2"/>
            <a:endParaRPr lang="ko-KR" altLang="en-US" dirty="0"/>
          </a:p>
        </p:txBody>
      </p:sp>
      <p:pic>
        <p:nvPicPr>
          <p:cNvPr id="7" name="Picture 1" descr="스크린샷 2019-02-04 오전 2.02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0" y="2678889"/>
            <a:ext cx="7052750" cy="29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실행 및 결과 확인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[Run As]-[Run ‘app’] </a:t>
            </a:r>
            <a:r>
              <a:rPr lang="ko-KR" altLang="en-US" dirty="0" smtClean="0"/>
              <a:t>선택 혹은 </a:t>
            </a:r>
            <a:r>
              <a:rPr lang="en-US" altLang="ko-KR" dirty="0" smtClean="0"/>
              <a:t>[Run ‘app’] </a:t>
            </a:r>
            <a:r>
              <a:rPr lang="ko-KR" altLang="en-US" dirty="0" smtClean="0"/>
              <a:t>아이콘 클릭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] 3 Java </a:t>
            </a:r>
            <a:r>
              <a:rPr lang="ko-KR" altLang="en-US" dirty="0" smtClean="0"/>
              <a:t>코드 작성 및 수정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빼기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곱하기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나누기 코드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완성된 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다음 슬라이드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4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pic>
        <p:nvPicPr>
          <p:cNvPr id="4" name="Picture 3" descr="스크린샷 2019-02-04 오전 2.03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4" y="951663"/>
            <a:ext cx="5808616" cy="55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클래스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화면에서 실제로 사용되는 것들은 모두 </a:t>
            </a:r>
            <a:r>
              <a:rPr lang="en-US" altLang="ko-KR" dirty="0"/>
              <a:t>View </a:t>
            </a:r>
            <a:r>
              <a:rPr lang="ko-KR" altLang="en-US" dirty="0"/>
              <a:t>클래스 상속을 받음</a:t>
            </a:r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/>
              <a:t>말로＇</a:t>
            </a:r>
            <a:r>
              <a:rPr lang="ko-KR" altLang="en-US" dirty="0" err="1"/>
              <a:t>위젯</a:t>
            </a:r>
            <a:r>
              <a:rPr lang="ko-KR" altLang="en-US" dirty="0"/>
              <a:t>＇이라고도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화면에서 버튼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버튼 </a:t>
            </a:r>
            <a:r>
              <a:rPr lang="ko-KR" altLang="en-US" dirty="0" err="1" smtClean="0">
                <a:sym typeface="Wingdings" pitchFamily="2" charset="2"/>
              </a:rPr>
              <a:t>위젯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/ </a:t>
            </a:r>
            <a:r>
              <a:rPr lang="ko-KR" altLang="en-US" dirty="0" smtClean="0">
                <a:sym typeface="Wingdings" pitchFamily="2" charset="2"/>
              </a:rPr>
              <a:t>실제 코드에서 버튼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버튼 클래스</a:t>
            </a:r>
            <a:endParaRPr lang="ko-KR" altLang="en-US" dirty="0"/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위젯을</a:t>
            </a:r>
            <a:r>
              <a:rPr lang="ko-KR" altLang="en-US" dirty="0"/>
              <a:t> 담을 수 있는 </a:t>
            </a:r>
            <a:r>
              <a:rPr lang="ko-KR" altLang="en-US" dirty="0" err="1"/>
              <a:t>위젯은</a:t>
            </a:r>
            <a:r>
              <a:rPr lang="ko-KR" altLang="en-US" dirty="0"/>
              <a:t> 레이아웃이라고 함 </a:t>
            </a:r>
          </a:p>
          <a:p>
            <a:pPr lvl="1"/>
            <a:r>
              <a:rPr lang="ko-KR" altLang="en-US" dirty="0"/>
              <a:t>레이아웃은 </a:t>
            </a:r>
            <a:r>
              <a:rPr lang="en-US" altLang="ko-KR" dirty="0" err="1"/>
              <a:t>ViewGroup</a:t>
            </a:r>
            <a:r>
              <a:rPr lang="en-US" altLang="ko-KR" dirty="0"/>
              <a:t> </a:t>
            </a:r>
            <a:r>
              <a:rPr lang="ko-KR" altLang="en-US" dirty="0"/>
              <a:t>클래스 아래 존재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레이아웃도 크게 보면 </a:t>
            </a:r>
            <a:r>
              <a:rPr lang="ko-KR" altLang="en-US" dirty="0" err="1" smtClean="0"/>
              <a:t>위젯에</a:t>
            </a:r>
            <a:r>
              <a:rPr lang="ko-KR" altLang="en-US" dirty="0" smtClean="0"/>
              <a:t> 포함됨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830129" y="3106852"/>
            <a:ext cx="5236234" cy="3423343"/>
            <a:chOff x="3830129" y="3106852"/>
            <a:chExt cx="5236234" cy="34233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5665" b="-41"/>
            <a:stretch/>
          </p:blipFill>
          <p:spPr>
            <a:xfrm>
              <a:off x="4428629" y="3106852"/>
              <a:ext cx="4637734" cy="342334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13" t="92813"/>
            <a:stretch/>
          </p:blipFill>
          <p:spPr>
            <a:xfrm>
              <a:off x="3830129" y="6280030"/>
              <a:ext cx="1658745" cy="245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596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8302" y="1049132"/>
            <a:ext cx="5191833" cy="5568519"/>
            <a:chOff x="208302" y="1049132"/>
            <a:chExt cx="5191833" cy="5568519"/>
          </a:xfrm>
        </p:grpSpPr>
        <p:pic>
          <p:nvPicPr>
            <p:cNvPr id="4" name="Picture 4" descr="스크린샷 2019-02-04 오전 2.03.55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76" y="1049132"/>
              <a:ext cx="5144198" cy="2433428"/>
            </a:xfrm>
            <a:prstGeom prst="rect">
              <a:avLst/>
            </a:prstGeom>
          </p:spPr>
        </p:pic>
        <p:pic>
          <p:nvPicPr>
            <p:cNvPr id="6" name="Picture 5" descr="스크린샷 2019-02-04 오전 2.04.07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5"/>
            <a:stretch/>
          </p:blipFill>
          <p:spPr>
            <a:xfrm>
              <a:off x="208302" y="3403659"/>
              <a:ext cx="5191833" cy="3213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74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버튼과 </a:t>
            </a:r>
            <a:r>
              <a:rPr lang="ko-KR" altLang="en-US" sz="2400" dirty="0" err="1" smtClean="0"/>
              <a:t>에디트텍스트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50949" y="989987"/>
            <a:ext cx="8176094" cy="4686585"/>
            <a:chOff x="233696" y="1214274"/>
            <a:chExt cx="8176094" cy="46865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063" y="1214274"/>
              <a:ext cx="8162727" cy="4686585"/>
            </a:xfrm>
            <a:prstGeom prst="rect">
              <a:avLst/>
            </a:prstGeom>
          </p:spPr>
        </p:pic>
        <p:pic>
          <p:nvPicPr>
            <p:cNvPr id="6" name="Picture 2" descr="스크린샷 2019-02-04 오전 2.06.2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96" y="1225429"/>
              <a:ext cx="6560684" cy="2429883"/>
            </a:xfrm>
            <a:prstGeom prst="rect">
              <a:avLst/>
            </a:prstGeom>
          </p:spPr>
        </p:pic>
        <p:pic>
          <p:nvPicPr>
            <p:cNvPr id="7" name="Picture 4" descr="스크린샷 2019-02-04 오전 2.07.1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121" y="1367099"/>
              <a:ext cx="2589964" cy="4450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74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CompoundButton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/>
              <a:t>Button </a:t>
            </a:r>
            <a:r>
              <a:rPr lang="ko-KR" altLang="en-US" dirty="0"/>
              <a:t>클래스의 하위 클래스</a:t>
            </a:r>
          </a:p>
          <a:p>
            <a:pPr lvl="1"/>
            <a:r>
              <a:rPr lang="ko-KR" altLang="en-US" dirty="0"/>
              <a:t>체크박스</a:t>
            </a:r>
            <a:r>
              <a:rPr lang="en-US" altLang="ko-KR" dirty="0"/>
              <a:t>, </a:t>
            </a:r>
            <a:r>
              <a:rPr lang="ko-KR" altLang="en-US" dirty="0"/>
              <a:t>라디오버튼</a:t>
            </a:r>
            <a:r>
              <a:rPr lang="en-US" altLang="ko-KR" dirty="0"/>
              <a:t>, </a:t>
            </a:r>
            <a:r>
              <a:rPr lang="ko-KR" altLang="en-US" dirty="0"/>
              <a:t>스위치</a:t>
            </a:r>
            <a:r>
              <a:rPr lang="en-US" altLang="ko-KR" dirty="0"/>
              <a:t>, </a:t>
            </a:r>
            <a:r>
              <a:rPr lang="ko-KR" altLang="en-US" dirty="0" err="1"/>
              <a:t>토글버튼의</a:t>
            </a:r>
            <a:r>
              <a:rPr lang="ko-KR" altLang="en-US" dirty="0"/>
              <a:t> 상위 클래스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4 오전 2.0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52" y="2295808"/>
            <a:ext cx="6339505" cy="24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체크박스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체크할 때마다 상태가 체크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언체크로</a:t>
            </a:r>
            <a:r>
              <a:rPr lang="ko-KR" altLang="en-US" dirty="0" smtClean="0"/>
              <a:t>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체크박스가 있어도 서로 독립적으로 동작</a:t>
            </a:r>
            <a:endParaRPr lang="ko-KR" altLang="en-US" dirty="0"/>
          </a:p>
        </p:txBody>
      </p:sp>
      <p:pic>
        <p:nvPicPr>
          <p:cNvPr id="6" name="Picture 2" descr="스크린샷 2019-02-04 오전 2.08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99" y="2263240"/>
            <a:ext cx="5804931" cy="27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체크박스에서 체크와 </a:t>
            </a:r>
            <a:r>
              <a:rPr lang="ko-KR" altLang="en-US" dirty="0" err="1" smtClean="0"/>
              <a:t>언체크가</a:t>
            </a:r>
            <a:r>
              <a:rPr lang="ko-KR" altLang="en-US" dirty="0" smtClean="0"/>
              <a:t> 바뀌었을 때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89931" y="1717235"/>
            <a:ext cx="5923635" cy="2950297"/>
            <a:chOff x="546800" y="1639597"/>
            <a:chExt cx="5923635" cy="2950297"/>
          </a:xfrm>
        </p:grpSpPr>
        <p:pic>
          <p:nvPicPr>
            <p:cNvPr id="4" name="Picture 4" descr="스크린샷 2019-02-04 오전 2.09.0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00" y="1639597"/>
              <a:ext cx="5923635" cy="2285967"/>
            </a:xfrm>
            <a:prstGeom prst="rect">
              <a:avLst/>
            </a:prstGeom>
          </p:spPr>
        </p:pic>
        <p:pic>
          <p:nvPicPr>
            <p:cNvPr id="6" name="Picture 5" descr="스크린샷 2019-02-04 오전 2.09.4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38"/>
            <a:stretch/>
          </p:blipFill>
          <p:spPr>
            <a:xfrm>
              <a:off x="639041" y="3906593"/>
              <a:ext cx="5046149" cy="683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62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스위치와 </a:t>
            </a:r>
            <a:r>
              <a:rPr lang="ko-KR" altLang="en-US" dirty="0" err="1" smtClean="0"/>
              <a:t>토글버튼</a:t>
            </a:r>
            <a:endParaRPr lang="en-US" altLang="ko-KR" dirty="0" smtClean="0"/>
          </a:p>
          <a:p>
            <a:pPr lvl="1"/>
            <a:r>
              <a:rPr lang="ko-KR" altLang="en-US" dirty="0"/>
              <a:t>스위치와 </a:t>
            </a:r>
            <a:r>
              <a:rPr lang="ko-KR" altLang="en-US" dirty="0" err="1"/>
              <a:t>토글버튼은</a:t>
            </a:r>
            <a:r>
              <a:rPr lang="ko-KR" altLang="en-US" dirty="0"/>
              <a:t> 모양만 조금 다를 뿐 용도는 거의 동일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4 오전 2.1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5" y="1917457"/>
            <a:ext cx="6938818" cy="26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2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컴파운드버튼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라디오버튼과 라디오그룹 </a:t>
            </a:r>
          </a:p>
          <a:p>
            <a:pPr lvl="1"/>
            <a:r>
              <a:rPr lang="ko-KR" altLang="en-US" dirty="0"/>
              <a:t>라디오버튼 </a:t>
            </a:r>
            <a:r>
              <a:rPr lang="en-US" altLang="ko-KR" dirty="0"/>
              <a:t>: </a:t>
            </a:r>
            <a:r>
              <a:rPr lang="ko-KR" altLang="en-US" dirty="0"/>
              <a:t>여러 개 중 하나만 선택해야 하는 경우에 사용</a:t>
            </a:r>
          </a:p>
          <a:p>
            <a:pPr lvl="1"/>
            <a:r>
              <a:rPr lang="ko-KR" altLang="en-US" dirty="0"/>
              <a:t>라디오그룹 </a:t>
            </a:r>
            <a:r>
              <a:rPr lang="en-US" altLang="ko-KR" dirty="0"/>
              <a:t>: </a:t>
            </a:r>
            <a:r>
              <a:rPr lang="ko-KR" altLang="en-US" dirty="0"/>
              <a:t>라디오버튼만 여러 개 나열하면 클릭하는 것마다 모두 중복 선택이 되므로 라디오그룹과 함께 사용해야 함 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전 2.11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1" y="2550977"/>
            <a:ext cx="6961909" cy="23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이미지뷰</a:t>
            </a:r>
            <a:r>
              <a:rPr lang="en-US" altLang="ko-KR" dirty="0"/>
              <a:t>(Image View) </a:t>
            </a:r>
          </a:p>
          <a:p>
            <a:pPr lvl="1"/>
            <a:r>
              <a:rPr lang="ko-KR" altLang="en-US" dirty="0"/>
              <a:t>그림을 출력하는 </a:t>
            </a:r>
            <a:r>
              <a:rPr lang="ko-KR" altLang="en-US" dirty="0" err="1"/>
              <a:t>위젯으로</a:t>
            </a:r>
            <a:r>
              <a:rPr lang="ko-KR" altLang="en-US" dirty="0"/>
              <a:t> 그림이 필요하거나 화면을 화려하게 구성할 때 사용</a:t>
            </a:r>
          </a:p>
          <a:p>
            <a:pPr lvl="1"/>
            <a:r>
              <a:rPr lang="ko-KR" altLang="en-US" dirty="0" err="1"/>
              <a:t>이미지뷰에</a:t>
            </a:r>
            <a:r>
              <a:rPr lang="ko-KR" altLang="en-US" dirty="0"/>
              <a:t> 보여줄 그림 파일은 프로젝트의 </a:t>
            </a:r>
            <a:r>
              <a:rPr lang="en-US" altLang="ko-KR" dirty="0"/>
              <a:t>[res]-[</a:t>
            </a:r>
            <a:r>
              <a:rPr lang="en-US" altLang="ko-KR" dirty="0" err="1"/>
              <a:t>drawable</a:t>
            </a:r>
            <a:r>
              <a:rPr lang="en-US" altLang="ko-KR" dirty="0"/>
              <a:t>]</a:t>
            </a:r>
            <a:r>
              <a:rPr lang="ko-KR" altLang="en-US" dirty="0"/>
              <a:t>에 있어야 함</a:t>
            </a:r>
          </a:p>
          <a:p>
            <a:pPr lvl="1"/>
            <a:r>
              <a:rPr lang="ko-KR" altLang="en-US" dirty="0" smtClean="0"/>
              <a:t>접근 </a:t>
            </a:r>
            <a:r>
              <a:rPr lang="en-US" altLang="ko-KR" dirty="0" smtClean="0"/>
              <a:t>: XML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“@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</a:t>
            </a:r>
            <a:r>
              <a:rPr lang="ko-KR" altLang="en-US" dirty="0" smtClean="0"/>
              <a:t>그림 아이디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pic>
        <p:nvPicPr>
          <p:cNvPr id="4" name="Picture 2" descr="스크린샷 2019-02-04 오전 2.11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6" y="2729241"/>
            <a:ext cx="6938818" cy="14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이미지뷰</a:t>
            </a:r>
            <a:r>
              <a:rPr lang="ko-KR" altLang="en-US" dirty="0" smtClean="0"/>
              <a:t> </a:t>
            </a:r>
            <a:r>
              <a:rPr lang="ko-KR" altLang="en-US" dirty="0"/>
              <a:t>및 이미지버튼의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  <a:p>
            <a:pPr lvl="1"/>
            <a:r>
              <a:rPr lang="en-US" altLang="ko-KR" dirty="0" err="1"/>
              <a:t>src</a:t>
            </a:r>
            <a:r>
              <a:rPr lang="en-US" altLang="ko-KR" dirty="0"/>
              <a:t> : </a:t>
            </a:r>
            <a:r>
              <a:rPr lang="ko-KR" altLang="en-US" dirty="0"/>
              <a:t>이미지의 경로를 나타냄</a:t>
            </a:r>
          </a:p>
          <a:p>
            <a:pPr lvl="1"/>
            <a:r>
              <a:rPr lang="en-US" altLang="ko-KR" dirty="0" err="1"/>
              <a:t>maxHeight</a:t>
            </a:r>
            <a:r>
              <a:rPr lang="en-US" altLang="ko-KR" dirty="0"/>
              <a:t>/</a:t>
            </a:r>
            <a:r>
              <a:rPr lang="en-US" altLang="ko-KR" dirty="0" err="1"/>
              <a:t>maxWidth</a:t>
            </a:r>
            <a:r>
              <a:rPr lang="en-US" altLang="ko-KR" dirty="0"/>
              <a:t> : </a:t>
            </a:r>
            <a:r>
              <a:rPr lang="ko-KR" altLang="en-US" dirty="0" smtClean="0"/>
              <a:t>이미지의 </a:t>
            </a:r>
            <a:r>
              <a:rPr lang="ko-KR" altLang="en-US" dirty="0"/>
              <a:t>크기를 지정</a:t>
            </a:r>
          </a:p>
          <a:p>
            <a:pPr lvl="1"/>
            <a:r>
              <a:rPr lang="en-US" altLang="ko-KR" dirty="0" err="1"/>
              <a:t>scaleType</a:t>
            </a:r>
            <a:r>
              <a:rPr lang="en-US" altLang="ko-KR" dirty="0"/>
              <a:t> : </a:t>
            </a:r>
            <a:r>
              <a:rPr lang="ko-KR" altLang="en-US" dirty="0"/>
              <a:t>이미지의 확대</a:t>
            </a:r>
            <a:r>
              <a:rPr lang="en-US" altLang="ko-KR" dirty="0"/>
              <a:t>/</a:t>
            </a:r>
            <a:r>
              <a:rPr lang="ko-KR" altLang="en-US" dirty="0"/>
              <a:t>축소 방식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그림 파일이 </a:t>
            </a:r>
            <a:r>
              <a:rPr lang="en-US" altLang="ko-KR" dirty="0" smtClean="0"/>
              <a:t>[res]-[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] </a:t>
            </a:r>
            <a:r>
              <a:rPr lang="ko-KR" altLang="en-US" dirty="0" smtClean="0"/>
              <a:t>폴더에 있어야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 가능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09" y="1955470"/>
            <a:ext cx="296937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pic>
        <p:nvPicPr>
          <p:cNvPr id="4" name="Picture 2" descr="스크린샷 2019-02-04 오전 2.12.5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9" y="1065003"/>
            <a:ext cx="7091255" cy="43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View </a:t>
            </a:r>
            <a:r>
              <a:rPr lang="ko-KR" altLang="en-US" dirty="0" smtClean="0"/>
              <a:t>클래스의 상속을 받은 클래스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위젯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계층도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95" y="1643284"/>
            <a:ext cx="6318557" cy="49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69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프로젝트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Project4_2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패키지 </a:t>
            </a:r>
            <a:r>
              <a:rPr lang="ko-KR" altLang="en-US" dirty="0"/>
              <a:t>이름 </a:t>
            </a:r>
            <a:r>
              <a:rPr lang="en-US" altLang="ko-KR" dirty="0"/>
              <a:t>: com.cookandroid.project4_2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0" y="917251"/>
            <a:ext cx="6766102" cy="470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39"/>
          <a:stretch/>
        </p:blipFill>
        <p:spPr>
          <a:xfrm>
            <a:off x="6139242" y="1955123"/>
            <a:ext cx="2590690" cy="42417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3" t="94098"/>
          <a:stretch/>
        </p:blipFill>
        <p:spPr>
          <a:xfrm>
            <a:off x="3459192" y="5934973"/>
            <a:ext cx="2622319" cy="2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 및 디자인 편집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프로젝트의 </a:t>
            </a:r>
            <a:r>
              <a:rPr lang="en-US" altLang="ko-KR" dirty="0"/>
              <a:t>[res]-[</a:t>
            </a:r>
            <a:r>
              <a:rPr lang="en-US" altLang="ko-KR" dirty="0" err="1"/>
              <a:t>drawable</a:t>
            </a:r>
            <a:r>
              <a:rPr lang="en-US" altLang="ko-KR" dirty="0"/>
              <a:t>]</a:t>
            </a:r>
            <a:r>
              <a:rPr lang="ko-KR" altLang="en-US" dirty="0"/>
              <a:t>에 강아지</a:t>
            </a:r>
            <a:r>
              <a:rPr lang="en-US" altLang="ko-KR" dirty="0"/>
              <a:t>, </a:t>
            </a:r>
            <a:r>
              <a:rPr lang="ko-KR" altLang="en-US" dirty="0"/>
              <a:t>고양이</a:t>
            </a:r>
            <a:r>
              <a:rPr lang="en-US" altLang="ko-KR" dirty="0"/>
              <a:t>, </a:t>
            </a:r>
            <a:r>
              <a:rPr lang="ko-KR" altLang="en-US" dirty="0"/>
              <a:t>토끼 그림 파일을 미리 복사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8" y="1967044"/>
            <a:ext cx="6245475" cy="456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 및 디자인 편집</a:t>
            </a:r>
          </a:p>
          <a:p>
            <a:pPr lvl="1"/>
            <a:r>
              <a:rPr lang="en-US" altLang="ko-KR" dirty="0" smtClean="0"/>
              <a:t>(2) Project Tree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[app]-[res]-[layout]-[activity_main.xml] </a:t>
            </a:r>
            <a:r>
              <a:rPr lang="ko-KR" altLang="en-US" dirty="0" smtClean="0"/>
              <a:t>더블클릭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아래쪽</a:t>
            </a:r>
            <a:r>
              <a:rPr lang="en-US" altLang="ko-KR" dirty="0" smtClean="0"/>
              <a:t>[Text] </a:t>
            </a:r>
            <a:r>
              <a:rPr lang="ko-KR" altLang="en-US" dirty="0" smtClean="0"/>
              <a:t>탭 클릭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화면을 코딩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TextView</a:t>
            </a:r>
            <a:r>
              <a:rPr lang="en-US" altLang="ko-KR" dirty="0"/>
              <a:t>, </a:t>
            </a:r>
            <a:r>
              <a:rPr lang="en-US" altLang="ko-KR" dirty="0" err="1"/>
              <a:t>CheckBox</a:t>
            </a:r>
            <a:r>
              <a:rPr lang="en-US" altLang="ko-KR" dirty="0"/>
              <a:t>, </a:t>
            </a:r>
            <a:r>
              <a:rPr lang="en-US" altLang="ko-KR" dirty="0" err="1"/>
              <a:t>TextView</a:t>
            </a:r>
            <a:r>
              <a:rPr lang="en-US" altLang="ko-KR" dirty="0"/>
              <a:t>, </a:t>
            </a:r>
            <a:r>
              <a:rPr lang="en-US" altLang="ko-KR" dirty="0" err="1" smtClean="0"/>
              <a:t>RadioGroup</a:t>
            </a:r>
            <a:r>
              <a:rPr lang="en-US" altLang="ko-KR" dirty="0"/>
              <a:t>, </a:t>
            </a:r>
            <a:r>
              <a:rPr lang="en-US" altLang="ko-KR" dirty="0" err="1"/>
              <a:t>RadioButton</a:t>
            </a:r>
            <a:r>
              <a:rPr lang="en-US" altLang="ko-KR" dirty="0"/>
              <a:t> </a:t>
            </a:r>
            <a:r>
              <a:rPr lang="ko-KR" altLang="en-US" dirty="0"/>
              <a:t>각각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Button</a:t>
            </a:r>
            <a:r>
              <a:rPr lang="en-US" altLang="ko-KR" dirty="0"/>
              <a:t>, </a:t>
            </a:r>
            <a:r>
              <a:rPr lang="en-US" altLang="ko-KR" dirty="0" err="1" smtClean="0"/>
              <a:t>ImageView</a:t>
            </a:r>
            <a:r>
              <a:rPr lang="ko-KR" altLang="en-US" dirty="0" smtClean="0"/>
              <a:t>의 </a:t>
            </a:r>
            <a:r>
              <a:rPr lang="ko-KR" altLang="en-US" dirty="0"/>
              <a:t>차례로 만듦</a:t>
            </a:r>
          </a:p>
          <a:p>
            <a:pPr lvl="2"/>
            <a:r>
              <a:rPr lang="ko-KR" altLang="en-US" dirty="0"/>
              <a:t>레이아웃에 </a:t>
            </a:r>
            <a:r>
              <a:rPr lang="en-US" altLang="ko-KR" dirty="0"/>
              <a:t>padding</a:t>
            </a:r>
            <a:r>
              <a:rPr lang="ko-KR" altLang="en-US" dirty="0"/>
              <a:t>을 적절히 지정</a:t>
            </a:r>
          </a:p>
          <a:p>
            <a:pPr lvl="2"/>
            <a:r>
              <a:rPr lang="ko-KR" altLang="en-US" dirty="0"/>
              <a:t>맨 위의 </a:t>
            </a:r>
            <a:r>
              <a:rPr lang="en-US" altLang="ko-KR" dirty="0" err="1"/>
              <a:t>TextView</a:t>
            </a:r>
            <a:r>
              <a:rPr lang="ko-KR" altLang="en-US" dirty="0"/>
              <a:t>와 </a:t>
            </a:r>
            <a:r>
              <a:rPr lang="en-US" altLang="ko-KR" dirty="0" err="1"/>
              <a:t>CheckBox</a:t>
            </a:r>
            <a:r>
              <a:rPr lang="ko-KR" altLang="en-US" dirty="0"/>
              <a:t>를 제외하고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나머지 </a:t>
            </a:r>
            <a:r>
              <a:rPr lang="ko-KR" altLang="en-US" dirty="0" err="1"/>
              <a:t>위젯은</a:t>
            </a:r>
            <a:r>
              <a:rPr lang="ko-KR" altLang="en-US" dirty="0"/>
              <a:t> </a:t>
            </a:r>
            <a:r>
              <a:rPr lang="en-US" altLang="ko-KR" dirty="0"/>
              <a:t>visibility </a:t>
            </a:r>
            <a:r>
              <a:rPr lang="ko-KR" altLang="en-US" dirty="0"/>
              <a:t>속성을 </a:t>
            </a:r>
            <a:r>
              <a:rPr lang="en-US" altLang="ko-KR" dirty="0" smtClean="0"/>
              <a:t>invisible</a:t>
            </a:r>
            <a:r>
              <a:rPr lang="ko-KR" altLang="en-US" dirty="0" smtClean="0"/>
              <a:t>로 </a:t>
            </a:r>
            <a:r>
              <a:rPr lang="ko-KR" altLang="en-US" dirty="0"/>
              <a:t>지정</a:t>
            </a:r>
          </a:p>
          <a:p>
            <a:pPr lvl="2"/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는 위에서부터 </a:t>
            </a:r>
            <a:r>
              <a:rPr lang="en-US" altLang="ko-KR" dirty="0"/>
              <a:t>Text1, </a:t>
            </a:r>
            <a:r>
              <a:rPr lang="en-US" altLang="ko-KR" dirty="0" err="1"/>
              <a:t>ChkAgree</a:t>
            </a:r>
            <a:r>
              <a:rPr lang="en-US" altLang="ko-KR" dirty="0" smtClean="0"/>
              <a:t>, Text2</a:t>
            </a:r>
            <a:r>
              <a:rPr lang="en-US" altLang="ko-KR" dirty="0"/>
              <a:t>, Rgroup1, </a:t>
            </a:r>
            <a:r>
              <a:rPr lang="en-US" altLang="ko-KR" dirty="0" err="1"/>
              <a:t>RdoDog</a:t>
            </a:r>
            <a:r>
              <a:rPr lang="en-US" altLang="ko-KR" dirty="0"/>
              <a:t>, </a:t>
            </a:r>
            <a:r>
              <a:rPr lang="en-US" altLang="ko-KR" dirty="0" err="1" smtClean="0"/>
              <a:t>RdoCat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RdoRabbit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BtnOK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ImgPet</a:t>
            </a:r>
            <a:r>
              <a:rPr lang="ko-KR" altLang="en-US" dirty="0" smtClean="0"/>
              <a:t>으로 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8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0986" y="922725"/>
            <a:ext cx="5453054" cy="5401875"/>
            <a:chOff x="200986" y="922725"/>
            <a:chExt cx="5071665" cy="4891479"/>
          </a:xfrm>
        </p:grpSpPr>
        <p:pic>
          <p:nvPicPr>
            <p:cNvPr id="4" name="Picture 1" descr="스크린샷 2019-02-04 오전 2.16.5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86" y="922725"/>
              <a:ext cx="5067432" cy="2620191"/>
            </a:xfrm>
            <a:prstGeom prst="rect">
              <a:avLst/>
            </a:prstGeom>
          </p:spPr>
        </p:pic>
        <p:pic>
          <p:nvPicPr>
            <p:cNvPr id="6" name="Picture 3" descr="스크린샷 2019-02-04 오전 2.16.58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7"/>
            <a:stretch/>
          </p:blipFill>
          <p:spPr>
            <a:xfrm>
              <a:off x="228661" y="3494680"/>
              <a:ext cx="5043990" cy="231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8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 smtClean="0"/>
              <a:t>(3) Project Tree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[app]-[java]-[</a:t>
            </a:r>
            <a:r>
              <a:rPr lang="ko-KR" altLang="en-US" dirty="0" smtClean="0"/>
              <a:t>패키지 이름</a:t>
            </a:r>
            <a:r>
              <a:rPr lang="en-US" altLang="ko-KR" dirty="0" smtClean="0"/>
              <a:t>]-[</a:t>
            </a:r>
            <a:r>
              <a:rPr lang="en-US" altLang="ko-KR" dirty="0" err="1" smtClean="0"/>
              <a:t>MainActivity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 전역변수 선언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activity_main.xml</a:t>
            </a:r>
            <a:r>
              <a:rPr lang="ko-KR" altLang="en-US" dirty="0"/>
              <a:t>의 </a:t>
            </a:r>
            <a:r>
              <a:rPr lang="en-US" altLang="ko-KR" dirty="0"/>
              <a:t>9</a:t>
            </a:r>
            <a:r>
              <a:rPr lang="ko-KR" altLang="en-US" dirty="0"/>
              <a:t>개 </a:t>
            </a:r>
            <a:r>
              <a:rPr lang="ko-KR" altLang="en-US" dirty="0" err="1"/>
              <a:t>위젯에</a:t>
            </a:r>
            <a:r>
              <a:rPr lang="ko-KR" altLang="en-US" dirty="0"/>
              <a:t> 대응할 </a:t>
            </a:r>
            <a:r>
              <a:rPr lang="ko-KR" altLang="en-US" dirty="0" err="1"/>
              <a:t>위젯</a:t>
            </a:r>
            <a:r>
              <a:rPr lang="ko-KR" altLang="en-US" dirty="0"/>
              <a:t> 변수 </a:t>
            </a:r>
            <a:r>
              <a:rPr lang="en-US" altLang="ko-KR" dirty="0"/>
              <a:t>9</a:t>
            </a:r>
            <a:r>
              <a:rPr lang="ko-KR" altLang="en-US" dirty="0"/>
              <a:t>개</a:t>
            </a:r>
          </a:p>
          <a:p>
            <a:endParaRPr lang="ko-KR" altLang="en-US" dirty="0"/>
          </a:p>
        </p:txBody>
      </p:sp>
      <p:pic>
        <p:nvPicPr>
          <p:cNvPr id="9" name="Picture 3" descr="스크린샷 2019-02-04 오전 2.1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4" y="2286647"/>
            <a:ext cx="6292273" cy="331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 smtClean="0"/>
              <a:t>(4)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위젯을</a:t>
            </a:r>
            <a:r>
              <a:rPr lang="ko-KR" altLang="en-US" dirty="0" smtClean="0"/>
              <a:t> 변수에 대입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안에서 처리</a:t>
            </a:r>
            <a:endParaRPr lang="ko-KR" altLang="en-US" dirty="0"/>
          </a:p>
        </p:txBody>
      </p:sp>
      <p:pic>
        <p:nvPicPr>
          <p:cNvPr id="6" name="Picture 1" descr="스크린샷 2019-02-04 오전 2.19.2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1941682"/>
            <a:ext cx="5626100" cy="39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0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 smtClean="0"/>
              <a:t>(5</a:t>
            </a:r>
            <a:r>
              <a:rPr lang="en-US" altLang="ko-KR" dirty="0"/>
              <a:t>) &lt;</a:t>
            </a:r>
            <a:r>
              <a:rPr lang="ko-KR" altLang="en-US" dirty="0"/>
              <a:t>시작함</a:t>
            </a:r>
            <a:r>
              <a:rPr lang="en-US" altLang="ko-KR" dirty="0"/>
              <a:t>&gt; </a:t>
            </a:r>
            <a:r>
              <a:rPr lang="ko-KR" altLang="en-US" dirty="0"/>
              <a:t>체크박스를 체크</a:t>
            </a:r>
            <a:r>
              <a:rPr lang="en-US" altLang="ko-KR" dirty="0"/>
              <a:t>/</a:t>
            </a:r>
            <a:r>
              <a:rPr lang="ko-KR" altLang="en-US" dirty="0" err="1"/>
              <a:t>언체크할</a:t>
            </a:r>
            <a:r>
              <a:rPr lang="ko-KR" altLang="en-US" dirty="0"/>
              <a:t> 때 동작하는 </a:t>
            </a:r>
            <a:r>
              <a:rPr lang="ko-KR" altLang="en-US" dirty="0" err="1"/>
              <a:t>리스너를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/>
              <a:t>내부에 정의</a:t>
            </a:r>
          </a:p>
          <a:p>
            <a:pPr lvl="1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08660" y="2161541"/>
            <a:ext cx="5699760" cy="4353559"/>
            <a:chOff x="1143000" y="2755901"/>
            <a:chExt cx="5486400" cy="4104471"/>
          </a:xfrm>
        </p:grpSpPr>
        <p:pic>
          <p:nvPicPr>
            <p:cNvPr id="7" name="Picture 1" descr="스크린샷 2019-02-04 오전 2.20.0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2755901"/>
              <a:ext cx="5486400" cy="3169256"/>
            </a:xfrm>
            <a:prstGeom prst="rect">
              <a:avLst/>
            </a:prstGeom>
          </p:spPr>
        </p:pic>
        <p:pic>
          <p:nvPicPr>
            <p:cNvPr id="8" name="Picture 3" descr="스크린샷 2019-02-04 오전 2.20.1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38"/>
            <a:stretch/>
          </p:blipFill>
          <p:spPr>
            <a:xfrm>
              <a:off x="1155700" y="5847710"/>
              <a:ext cx="5422900" cy="1012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 smtClean="0"/>
              <a:t>(6</a:t>
            </a:r>
            <a:r>
              <a:rPr lang="en-US" altLang="ko-KR" dirty="0"/>
              <a:t>) &lt;</a:t>
            </a:r>
            <a:r>
              <a:rPr lang="ko-KR" altLang="en-US" dirty="0"/>
              <a:t>선택 완료</a:t>
            </a:r>
            <a:r>
              <a:rPr lang="en-US" altLang="ko-KR" dirty="0"/>
              <a:t>&gt;</a:t>
            </a:r>
            <a:r>
              <a:rPr lang="ko-KR" altLang="en-US" dirty="0"/>
              <a:t>를 클릭하면 동작하는 </a:t>
            </a:r>
            <a:r>
              <a:rPr lang="ko-KR" altLang="en-US" dirty="0" err="1"/>
              <a:t>리스너를</a:t>
            </a:r>
            <a:r>
              <a:rPr lang="ko-KR" altLang="en-US" dirty="0"/>
              <a:t> </a:t>
            </a:r>
            <a:r>
              <a:rPr lang="en-US" altLang="ko-KR" dirty="0" err="1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내부에 정의</a:t>
            </a:r>
          </a:p>
          <a:p>
            <a:pPr lvl="1"/>
            <a:endParaRPr lang="ko-KR" altLang="en-US" dirty="0"/>
          </a:p>
        </p:txBody>
      </p:sp>
      <p:pic>
        <p:nvPicPr>
          <p:cNvPr id="9" name="Picture 1" descr="스크린샷 2019-02-04 오전 2.21.2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" y="2194560"/>
            <a:ext cx="5613841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 smtClean="0"/>
              <a:t>이미지뷰와</a:t>
            </a:r>
            <a:r>
              <a:rPr lang="ko-KR" altLang="en-US" sz="2400" dirty="0" smtClean="0"/>
              <a:t> 이미지버튼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54" y="1071741"/>
            <a:ext cx="7507582" cy="415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20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Button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19" y="1654440"/>
            <a:ext cx="5803738" cy="36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55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클래스 상속 관계 찾기</a:t>
            </a:r>
            <a:endParaRPr lang="en-US" altLang="ko-KR" dirty="0" smtClean="0"/>
          </a:p>
          <a:p>
            <a:pPr lvl="1"/>
            <a:r>
              <a:rPr lang="en-US" altLang="ko-KR" b="1" dirty="0">
                <a:latin typeface="맑은 고딕" pitchFamily="50" charset="-127"/>
                <a:ea typeface="맑은 고딕" pitchFamily="50" charset="-127"/>
                <a:hlinkClick r:id="rId2"/>
              </a:rPr>
              <a:t>http://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hlinkClick r:id="rId2"/>
              </a:rPr>
              <a:t>developer.android.com/reference/packages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자세히 확인할 수 있음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8" y="2188414"/>
            <a:ext cx="6047878" cy="426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5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ko-KR" altLang="en-US" sz="2400" dirty="0" err="1" smtClean="0"/>
              <a:t>뷰와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뷰그룹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3" y="1149967"/>
            <a:ext cx="8209524" cy="1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개요 ▶</a:t>
            </a:r>
            <a:r>
              <a:rPr lang="en-US" altLang="ko-KR" sz="2400" dirty="0" smtClean="0"/>
              <a:t>View </a:t>
            </a:r>
            <a:r>
              <a:rPr lang="ko-KR" altLang="en-US" sz="2400" dirty="0" smtClean="0"/>
              <a:t>클래스의 </a:t>
            </a:r>
            <a:r>
              <a:rPr lang="en-US" altLang="ko-KR" sz="2400" dirty="0" smtClean="0"/>
              <a:t>XML </a:t>
            </a:r>
            <a:r>
              <a:rPr lang="ko-KR" altLang="en-US" sz="2400" dirty="0" smtClean="0"/>
              <a:t>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 </a:t>
            </a:r>
            <a:r>
              <a:rPr lang="ko-KR" altLang="en-US" dirty="0"/>
              <a:t>클래스로부터 상속받은 </a:t>
            </a:r>
            <a:r>
              <a:rPr lang="en-US" altLang="ko-KR" dirty="0"/>
              <a:t>Button</a:t>
            </a:r>
            <a:r>
              <a:rPr lang="ko-KR" altLang="en-US" dirty="0"/>
              <a:t>의 </a:t>
            </a:r>
            <a:r>
              <a:rPr lang="en-US" altLang="ko-KR" dirty="0"/>
              <a:t>XML </a:t>
            </a:r>
            <a:r>
              <a:rPr lang="ko-KR" altLang="en-US" dirty="0"/>
              <a:t>속성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전 12.40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0" y="1655396"/>
            <a:ext cx="7595000" cy="22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327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6610</TotalTime>
  <Words>1499</Words>
  <Application>Microsoft Office PowerPoint</Application>
  <PresentationFormat>화면 슬라이드 쇼(4:3)</PresentationFormat>
  <Paragraphs>212</Paragraphs>
  <Slides>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Wingdings 2</vt:lpstr>
      <vt:lpstr>Standarddesign</vt:lpstr>
      <vt:lpstr>Chapter04 기본 위젯 익히기</vt:lpstr>
      <vt:lpstr>PowerPoint 프레젠테이션</vt:lpstr>
      <vt:lpstr>PowerPoint 프레젠테이션</vt:lpstr>
      <vt:lpstr>1. 뷰의 개요 ▶뷰와 뷰그룹</vt:lpstr>
      <vt:lpstr>1. 뷰의 개요 ▶뷰와 뷰그룹</vt:lpstr>
      <vt:lpstr>1. 뷰의 개요 ▶뷰와 뷰그룹</vt:lpstr>
      <vt:lpstr>1. 뷰의 개요 ▶뷰와 뷰그룹</vt:lpstr>
      <vt:lpstr>1. 뷰의 개요 ▶뷰와 뷰그룹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2. 기본 위젯 다루기 ▶ 텍스트뷰</vt:lpstr>
      <vt:lpstr>2. 기본 위젯 다루기 ▶ 텍스트뷰</vt:lpstr>
      <vt:lpstr>2. 기본 위젯 다루기 ▶ Java 코드로 XML 속성 설정</vt:lpstr>
      <vt:lpstr>2. 기본 위젯 다루기 ▶ Java 코드로 XML 속성 설정</vt:lpstr>
      <vt:lpstr>2. 기본 위젯 다루기 ▶ Java 코드로 XML 속성 설정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2. 기본 위젯 다루기 ▶ 버튼과 에디트텍스트</vt:lpstr>
      <vt:lpstr>3. 기본 위젯 활용하기 ▶ 컴파운드버튼</vt:lpstr>
      <vt:lpstr>3. 기본 위젯 활용하기 ▶ 컴파운드버튼</vt:lpstr>
      <vt:lpstr>3. 기본 위젯 활용하기 ▶ 컴파운드버튼</vt:lpstr>
      <vt:lpstr>3. 기본 위젯 활용하기 ▶ 컴파운드버튼</vt:lpstr>
      <vt:lpstr>3. 기본 위젯 활용하기 ▶ 컴파운드버튼</vt:lpstr>
      <vt:lpstr>3. 기본 위젯 활용하기 ▶ 이미지뷰와 이미지버튼</vt:lpstr>
      <vt:lpstr>3. 기본 위젯 활용하기 ▶ 이미지뷰와 이미지버튼</vt:lpstr>
      <vt:lpstr>3. 기본 위젯 활용하기 ▶ 이미지뷰와 이미지버튼</vt:lpstr>
      <vt:lpstr>3. 기본 위젯 활용하기 ▶ 이미지뷰와 이미지버튼</vt:lpstr>
      <vt:lpstr>3. 기본 위젯 활용하기 ▶ 이미지뷰와 이미지버튼</vt:lpstr>
      <vt:lpstr>3. 기본 위젯 활용하기 ▶ 이미지뷰와 이미지버튼</vt:lpstr>
      <vt:lpstr>3. 기본 위젯 활용하기 ▶ 이미지뷰와 이미지버튼</vt:lpstr>
      <vt:lpstr>3. 기본 위젯 활용하기 ▶ 이미지뷰와 이미지버튼</vt:lpstr>
      <vt:lpstr>3. 기본 위젯 활용하기 ▶ 이미지뷰와 이미지버튼</vt:lpstr>
      <vt:lpstr>3. 기본 위젯 활용하기 ▶ 이미지뷰와 이미지버튼</vt:lpstr>
      <vt:lpstr>3. 기본 위젯 활용하기 ▶ 이미지뷰와 이미지버튼</vt:lpstr>
      <vt:lpstr>3. 기본 위젯 활용하기 ▶ 이미지뷰와 이미지버튼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YoonBarGram</cp:lastModifiedBy>
  <cp:revision>518</cp:revision>
  <dcterms:created xsi:type="dcterms:W3CDTF">2007-11-27T23:54:21Z</dcterms:created>
  <dcterms:modified xsi:type="dcterms:W3CDTF">2020-01-15T19:24:12Z</dcterms:modified>
</cp:coreProperties>
</file>